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4"/>
  </p:notesMasterIdLst>
  <p:sldIdLst>
    <p:sldId id="256" r:id="rId2"/>
    <p:sldId id="274" r:id="rId3"/>
    <p:sldId id="270" r:id="rId4"/>
    <p:sldId id="278" r:id="rId5"/>
    <p:sldId id="269" r:id="rId6"/>
    <p:sldId id="282" r:id="rId7"/>
    <p:sldId id="281" r:id="rId8"/>
    <p:sldId id="262" r:id="rId9"/>
    <p:sldId id="261" r:id="rId10"/>
    <p:sldId id="288" r:id="rId11"/>
    <p:sldId id="259" r:id="rId12"/>
    <p:sldId id="289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08E"/>
    <a:srgbClr val="FFFFFF"/>
    <a:srgbClr val="E8E8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>
        <p:scale>
          <a:sx n="86" d="100"/>
          <a:sy n="86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ths-student-fs\home$\361922\Virtual%20Business%204\Placement%20Char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ths-student-fs\Groups$\Virtual%20Enterprise\2010-2011\California%20Virtual%20Enterprise%20Competition\Business%20Plan\Accounting\Impulse%20finances%20quarterly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ths-student-fs\Groups$\Virtual%20Enterprise\2010-2011\Annual%20Report\Impulse%20finances%20quarterly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E:\Trevor\Virtual%20Business\Impulse%20finances%20quarterly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7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Real</a:t>
            </a:r>
            <a:r>
              <a:rPr lang="en-US" baseline="0" dirty="0" smtClean="0">
                <a:solidFill>
                  <a:schemeClr val="bg1"/>
                </a:solidFill>
              </a:rPr>
              <a:t> World Placement Chart</a:t>
            </a:r>
            <a:endParaRPr lang="en-US" dirty="0">
              <a:solidFill>
                <a:schemeClr val="bg1"/>
              </a:solidFill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27629666910039485"/>
          <c:y val="0.18205759491331189"/>
          <c:w val="0.46278795638350084"/>
          <c:h val="0.80856418515867257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tx2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Sheet1!$A$1:$A$3</c:f>
              <c:strCache>
                <c:ptCount val="3"/>
                <c:pt idx="0">
                  <c:v>Freestyle</c:v>
                </c:pt>
                <c:pt idx="1">
                  <c:v>Impulse</c:v>
                </c:pt>
                <c:pt idx="2">
                  <c:v>Jesus Shack</c:v>
                </c:pt>
              </c:strCache>
            </c:strRef>
          </c:cat>
          <c:val>
            <c:numRef>
              <c:f>Sheet1!$B$1:$B$3</c:f>
              <c:numCache>
                <c:formatCode>#,##0</c:formatCode>
                <c:ptCount val="3"/>
                <c:pt idx="0">
                  <c:v>2000000</c:v>
                </c:pt>
                <c:pt idx="1">
                  <c:v>1700000</c:v>
                </c:pt>
                <c:pt idx="2">
                  <c:v>1000000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8299281893732996"/>
          <c:y val="0.47131684595764095"/>
          <c:w val="0.15547327327753074"/>
          <c:h val="0.20375113674171041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8"/>
  <c:clrMapOvr bg1="dk1" tx1="lt1" bg2="dk2" tx2="lt2" accent1="accent1" accent2="accent2" accent3="accent3" accent4="accent4" accent5="accent5" accent6="accent6" hlink="hlink" folHlink="folHlink"/>
  <c:chart>
    <c:view3D>
      <c:rotX val="40"/>
      <c:rotY val="160"/>
      <c:perspective val="30"/>
    </c:view3D>
    <c:plotArea>
      <c:layout/>
      <c:pie3DChart>
        <c:varyColors val="1"/>
        <c:ser>
          <c:idx val="0"/>
          <c:order val="0"/>
          <c:spPr>
            <a:solidFill>
              <a:schemeClr val="accent4">
                <a:lumMod val="50000"/>
              </a:schemeClr>
            </a:solidFill>
          </c:spPr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4"/>
              </a:solidFill>
            </c:spPr>
          </c:dPt>
          <c:cat>
            <c:strRef>
              <c:f>('2010-2011'!$P$37,'2010-2011'!$P$38,'2010-2011'!$P$39,'2010-2011'!$P$40,'2010-2011'!$P$41,'2010-2011'!$P$42)</c:f>
              <c:strCache>
                <c:ptCount val="6"/>
                <c:pt idx="0">
                  <c:v>Intermediate Package</c:v>
                </c:pt>
                <c:pt idx="1">
                  <c:v>Dance Package</c:v>
                </c:pt>
                <c:pt idx="2">
                  <c:v>Special Effects Package</c:v>
                </c:pt>
                <c:pt idx="3">
                  <c:v>Time To Party Package</c:v>
                </c:pt>
                <c:pt idx="4">
                  <c:v>Ultimate Party Package</c:v>
                </c:pt>
                <c:pt idx="5">
                  <c:v>Spectacular Impulse Package</c:v>
                </c:pt>
              </c:strCache>
            </c:strRef>
          </c:cat>
          <c:val>
            <c:numRef>
              <c:f>'2010-2011'!$R$37:$R$42</c:f>
              <c:numCache>
                <c:formatCode>0.00%</c:formatCode>
                <c:ptCount val="6"/>
                <c:pt idx="0">
                  <c:v>4.7239479365181664E-2</c:v>
                </c:pt>
                <c:pt idx="1">
                  <c:v>2.0223140064204254E-2</c:v>
                </c:pt>
                <c:pt idx="2" formatCode="General">
                  <c:v>1</c:v>
                </c:pt>
                <c:pt idx="4" formatCode="General">
                  <c:v>6</c:v>
                </c:pt>
                <c:pt idx="5" formatCode="General">
                  <c:v>70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100">
              <a:solidFill>
                <a:sysClr val="windowText" lastClr="000000"/>
              </a:solidFill>
              <a:latin typeface="Britannic Bold" pitchFamily="34" charset="0"/>
            </a:defRPr>
          </a:pPr>
          <a:endParaRPr lang="en-US"/>
        </a:p>
      </c:txPr>
    </c:legend>
    <c:plotVisOnly val="1"/>
  </c:chart>
  <c:spPr>
    <a:noFill/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4"/>
  <c:clrMapOvr bg1="dk1" tx1="lt1" bg2="dk2" tx2="lt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7133909291334988E-2"/>
          <c:y val="2.6143327149583059E-2"/>
          <c:w val="0.71705340636768289"/>
          <c:h val="0.95724661817208412"/>
        </c:manualLayout>
      </c:layout>
      <c:barChart>
        <c:barDir val="col"/>
        <c:grouping val="clustered"/>
        <c:ser>
          <c:idx val="0"/>
          <c:order val="0"/>
          <c:tx>
            <c:strRef>
              <c:f>'2010-2011'!$Q$140</c:f>
              <c:strCache>
                <c:ptCount val="1"/>
                <c:pt idx="0">
                  <c:v>Revenue</c:v>
                </c:pt>
              </c:strCache>
            </c:strRef>
          </c:tx>
          <c:cat>
            <c:strRef>
              <c:f>'2010-2011'!$R$138:$T$138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'2010-2011'!$R$140:$T$140</c:f>
              <c:numCache>
                <c:formatCode>"$"#,##0.00</c:formatCode>
                <c:ptCount val="3"/>
                <c:pt idx="0">
                  <c:v>515350</c:v>
                </c:pt>
                <c:pt idx="1">
                  <c:v>2075250</c:v>
                </c:pt>
                <c:pt idx="2">
                  <c:v>2559750</c:v>
                </c:pt>
              </c:numCache>
            </c:numRef>
          </c:val>
        </c:ser>
        <c:ser>
          <c:idx val="2"/>
          <c:order val="1"/>
          <c:tx>
            <c:strRef>
              <c:f>'2010-2011'!$Q$142</c:f>
              <c:strCache>
                <c:ptCount val="1"/>
                <c:pt idx="0">
                  <c:v>Cost of Goods Sold</c:v>
                </c:pt>
              </c:strCache>
            </c:strRef>
          </c:tx>
          <c:cat>
            <c:strRef>
              <c:f>'2010-2011'!$R$138:$T$138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'2010-2011'!$R$142:$T$142</c:f>
              <c:numCache>
                <c:formatCode>"$"#,##0.00</c:formatCode>
                <c:ptCount val="3"/>
                <c:pt idx="0">
                  <c:v>221701.12800000003</c:v>
                </c:pt>
                <c:pt idx="1">
                  <c:v>1217409.7</c:v>
                </c:pt>
                <c:pt idx="2">
                  <c:v>1185732.26</c:v>
                </c:pt>
              </c:numCache>
            </c:numRef>
          </c:val>
        </c:ser>
        <c:ser>
          <c:idx val="3"/>
          <c:order val="2"/>
          <c:tx>
            <c:strRef>
              <c:f>'2010-2011'!$Q$143</c:f>
              <c:strCache>
                <c:ptCount val="1"/>
                <c:pt idx="0">
                  <c:v>Gross Revenue</c:v>
                </c:pt>
              </c:strCache>
            </c:strRef>
          </c:tx>
          <c:cat>
            <c:strRef>
              <c:f>'2010-2011'!$R$138:$T$138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'2010-2011'!$R$143:$T$143</c:f>
              <c:numCache>
                <c:formatCode>"$"#,##0.00</c:formatCode>
                <c:ptCount val="3"/>
                <c:pt idx="0">
                  <c:v>293648.87199999986</c:v>
                </c:pt>
                <c:pt idx="1">
                  <c:v>1311090.3</c:v>
                </c:pt>
                <c:pt idx="2">
                  <c:v>1374017.74</c:v>
                </c:pt>
              </c:numCache>
            </c:numRef>
          </c:val>
        </c:ser>
        <c:ser>
          <c:idx val="5"/>
          <c:order val="3"/>
          <c:tx>
            <c:strRef>
              <c:f>'2010-2011'!$Q$145</c:f>
              <c:strCache>
                <c:ptCount val="1"/>
                <c:pt idx="0">
                  <c:v>Monthly Expenses</c:v>
                </c:pt>
              </c:strCache>
            </c:strRef>
          </c:tx>
          <c:cat>
            <c:strRef>
              <c:f>'2010-2011'!$R$138:$T$138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'2010-2011'!$R$145:$T$145</c:f>
              <c:numCache>
                <c:formatCode>"$"#,##0.00</c:formatCode>
                <c:ptCount val="3"/>
                <c:pt idx="0">
                  <c:v>761480.91999999946</c:v>
                </c:pt>
                <c:pt idx="1">
                  <c:v>506536</c:v>
                </c:pt>
                <c:pt idx="2">
                  <c:v>480304</c:v>
                </c:pt>
              </c:numCache>
            </c:numRef>
          </c:val>
        </c:ser>
        <c:ser>
          <c:idx val="6"/>
          <c:order val="4"/>
          <c:tx>
            <c:strRef>
              <c:f>'2010-2011'!$Q$146</c:f>
              <c:strCache>
                <c:ptCount val="1"/>
                <c:pt idx="0">
                  <c:v>Net Income</c:v>
                </c:pt>
              </c:strCache>
            </c:strRef>
          </c:tx>
          <c:cat>
            <c:strRef>
              <c:f>'2010-2011'!$R$138:$T$138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'2010-2011'!$R$146:$T$146</c:f>
              <c:numCache>
                <c:formatCode>"$"#,##0.00</c:formatCode>
                <c:ptCount val="3"/>
                <c:pt idx="0">
                  <c:v>-194632.48799999998</c:v>
                </c:pt>
                <c:pt idx="1">
                  <c:v>804554.3</c:v>
                </c:pt>
                <c:pt idx="2">
                  <c:v>893713.74</c:v>
                </c:pt>
              </c:numCache>
            </c:numRef>
          </c:val>
        </c:ser>
        <c:ser>
          <c:idx val="8"/>
          <c:order val="5"/>
          <c:tx>
            <c:strRef>
              <c:f>'2010-2011'!$Q$148</c:f>
              <c:strCache>
                <c:ptCount val="1"/>
                <c:pt idx="0">
                  <c:v>After Tax Income</c:v>
                </c:pt>
              </c:strCache>
            </c:strRef>
          </c:tx>
          <c:cat>
            <c:strRef>
              <c:f>'2010-2011'!$R$138:$T$138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'2010-2011'!$R$148:$T$148</c:f>
              <c:numCache>
                <c:formatCode>"$"#,##0.00</c:formatCode>
                <c:ptCount val="3"/>
                <c:pt idx="0">
                  <c:v>-126511.11720000001</c:v>
                </c:pt>
                <c:pt idx="1">
                  <c:v>522960.29500000022</c:v>
                </c:pt>
                <c:pt idx="2">
                  <c:v>580913.93099999998</c:v>
                </c:pt>
              </c:numCache>
            </c:numRef>
          </c:val>
        </c:ser>
        <c:axId val="107880448"/>
        <c:axId val="107881984"/>
      </c:barChart>
      <c:catAx>
        <c:axId val="10788044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07881984"/>
        <c:crosses val="autoZero"/>
        <c:auto val="1"/>
        <c:lblAlgn val="ctr"/>
        <c:lblOffset val="100"/>
      </c:catAx>
      <c:valAx>
        <c:axId val="107881984"/>
        <c:scaling>
          <c:orientation val="minMax"/>
        </c:scaling>
        <c:axPos val="l"/>
        <c:majorGridlines/>
        <c:numFmt formatCode="&quot;$&quot;#,##0.00" sourceLinked="1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107880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963254593175809"/>
          <c:y val="5.2549001117854446E-2"/>
          <c:w val="0.13268230058199257"/>
          <c:h val="0.6811640609335966"/>
        </c:manualLayout>
      </c:layout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6"/>
  <c:clrMapOvr bg1="dk1" tx1="lt1" bg2="dk2" tx2="lt2" accent1="accent1" accent2="accent2" accent3="accent3" accent4="accent4" accent5="accent5" accent6="accent6" hlink="hlink" folHlink="folHlink"/>
  <c:chart>
    <c:view3D>
      <c:rotX val="10"/>
      <c:perspective val="30"/>
    </c:view3D>
    <c:plotArea>
      <c:layout>
        <c:manualLayout>
          <c:layoutTarget val="inner"/>
          <c:xMode val="edge"/>
          <c:yMode val="edge"/>
          <c:x val="0.16987295391494867"/>
          <c:y val="2.1815167840862282E-2"/>
          <c:w val="0.64322303729129426"/>
          <c:h val="0.78059353642346962"/>
        </c:manualLayout>
      </c:layout>
      <c:bar3DChart>
        <c:barDir val="col"/>
        <c:grouping val="standard"/>
        <c:ser>
          <c:idx val="2"/>
          <c:order val="0"/>
          <c:tx>
            <c:v>Cost of Goods Sold</c:v>
          </c:tx>
          <c:cat>
            <c:strRef>
              <c:f>('2010-2011'!$B$31,'2010-2011'!$C$31,'2010-2011'!$D$31,'2010-2011'!$F$31,'2010-2011'!$G$31,'2010-2011'!$H$31)</c:f>
              <c:strCache>
                <c:ptCount val="6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  <c:pt idx="5">
                  <c:v>April</c:v>
                </c:pt>
              </c:strCache>
            </c:strRef>
          </c:cat>
          <c:val>
            <c:numRef>
              <c:f>('2010-2011'!$B$57:$D$57,'2010-2011'!$F$57,'2010-2011'!$G$57,'2010-2011'!$H$57)</c:f>
              <c:numCache>
                <c:formatCode>"$"#,##0.00</c:formatCode>
                <c:ptCount val="6"/>
                <c:pt idx="0">
                  <c:v>165545.125</c:v>
                </c:pt>
                <c:pt idx="1">
                  <c:v>40436.5</c:v>
                </c:pt>
                <c:pt idx="2">
                  <c:v>56107.124999999993</c:v>
                </c:pt>
                <c:pt idx="3">
                  <c:v>156071.96000000002</c:v>
                </c:pt>
                <c:pt idx="4">
                  <c:v>274005.5</c:v>
                </c:pt>
                <c:pt idx="5">
                  <c:v>800719.75</c:v>
                </c:pt>
              </c:numCache>
            </c:numRef>
          </c:val>
        </c:ser>
        <c:ser>
          <c:idx val="1"/>
          <c:order val="1"/>
          <c:tx>
            <c:v>Monthly Expenses</c:v>
          </c:tx>
          <c:cat>
            <c:strRef>
              <c:f>('2010-2011'!$B$31,'2010-2011'!$C$31,'2010-2011'!$D$31,'2010-2011'!$F$31,'2010-2011'!$G$31,'2010-2011'!$H$31)</c:f>
              <c:strCache>
                <c:ptCount val="6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  <c:pt idx="5">
                  <c:v>April</c:v>
                </c:pt>
              </c:strCache>
            </c:strRef>
          </c:cat>
          <c:val>
            <c:numRef>
              <c:f>('2010-2011'!$B$54,'2010-2011'!$C$54,'2010-2011'!$D$54,'2010-2011'!$F$54,'2010-2011'!$G$54,'2010-2011'!$H$54)</c:f>
              <c:numCache>
                <c:formatCode>_("$"* #,##0.00_);_("$"* \(#,##0.00\);_("$"* "-"??_);_(@_)</c:formatCode>
                <c:ptCount val="6"/>
                <c:pt idx="0">
                  <c:v>111842.66</c:v>
                </c:pt>
                <c:pt idx="1">
                  <c:v>100677.25</c:v>
                </c:pt>
                <c:pt idx="2">
                  <c:v>100063.08</c:v>
                </c:pt>
                <c:pt idx="3">
                  <c:v>105160.83</c:v>
                </c:pt>
                <c:pt idx="4">
                  <c:v>110540</c:v>
                </c:pt>
                <c:pt idx="5">
                  <c:v>99729.079999999987</c:v>
                </c:pt>
              </c:numCache>
            </c:numRef>
          </c:val>
        </c:ser>
        <c:ser>
          <c:idx val="0"/>
          <c:order val="2"/>
          <c:tx>
            <c:v>Income</c:v>
          </c:tx>
          <c:cat>
            <c:strRef>
              <c:f>('2010-2011'!$B$31,'2010-2011'!$C$31,'2010-2011'!$D$31,'2010-2011'!$F$31,'2010-2011'!$G$31,'2010-2011'!$H$31)</c:f>
              <c:strCache>
                <c:ptCount val="6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  <c:pt idx="5">
                  <c:v>April</c:v>
                </c:pt>
              </c:strCache>
            </c:strRef>
          </c:cat>
          <c:val>
            <c:numRef>
              <c:f>('2010-2011'!$B$56,'2010-2011'!$C$56,'2010-2011'!$D$56,'2010-2011'!$E$56,'2010-2011'!$F$56,'2010-2011'!$G$56)</c:f>
              <c:numCache>
                <c:formatCode>"$"#,##0.00</c:formatCode>
                <c:ptCount val="6"/>
                <c:pt idx="0">
                  <c:v>389500</c:v>
                </c:pt>
                <c:pt idx="1">
                  <c:v>147250</c:v>
                </c:pt>
                <c:pt idx="2">
                  <c:v>183000</c:v>
                </c:pt>
                <c:pt idx="3">
                  <c:v>269000</c:v>
                </c:pt>
                <c:pt idx="4">
                  <c:v>274000</c:v>
                </c:pt>
                <c:pt idx="5">
                  <c:v>930000</c:v>
                </c:pt>
              </c:numCache>
            </c:numRef>
          </c:val>
        </c:ser>
        <c:ser>
          <c:idx val="3"/>
          <c:order val="3"/>
          <c:tx>
            <c:v>Profit</c:v>
          </c:tx>
          <c:cat>
            <c:strRef>
              <c:f>('2010-2011'!$B$31,'2010-2011'!$C$31,'2010-2011'!$D$31,'2010-2011'!$F$31,'2010-2011'!$G$31,'2010-2011'!$H$31)</c:f>
              <c:strCache>
                <c:ptCount val="6"/>
                <c:pt idx="0">
                  <c:v>November</c:v>
                </c:pt>
                <c:pt idx="1">
                  <c:v>December</c:v>
                </c:pt>
                <c:pt idx="2">
                  <c:v>January</c:v>
                </c:pt>
                <c:pt idx="3">
                  <c:v>February</c:v>
                </c:pt>
                <c:pt idx="4">
                  <c:v>March</c:v>
                </c:pt>
                <c:pt idx="5">
                  <c:v>April</c:v>
                </c:pt>
              </c:strCache>
            </c:strRef>
          </c:cat>
          <c:val>
            <c:numRef>
              <c:f>'2010-2011'!$B$63:$G$63</c:f>
              <c:numCache>
                <c:formatCode>"$"#,##0.00</c:formatCode>
                <c:ptCount val="6"/>
                <c:pt idx="0">
                  <c:v>72872.93974999999</c:v>
                </c:pt>
                <c:pt idx="1">
                  <c:v>6136.25</c:v>
                </c:pt>
                <c:pt idx="2">
                  <c:v>26829.79500000002</c:v>
                </c:pt>
                <c:pt idx="3">
                  <c:v>55285.630000000034</c:v>
                </c:pt>
                <c:pt idx="4">
                  <c:v>7388.0399999999936</c:v>
                </c:pt>
                <c:pt idx="5">
                  <c:v>361572.52300000022</c:v>
                </c:pt>
              </c:numCache>
            </c:numRef>
          </c:val>
        </c:ser>
        <c:shape val="box"/>
        <c:axId val="115685632"/>
        <c:axId val="115699712"/>
        <c:axId val="107600512"/>
      </c:bar3DChart>
      <c:catAx>
        <c:axId val="115685632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15699712"/>
        <c:crosses val="autoZero"/>
        <c:auto val="1"/>
        <c:lblAlgn val="ctr"/>
        <c:lblOffset val="100"/>
      </c:catAx>
      <c:valAx>
        <c:axId val="115699712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&quot;$&quot;#,##0.00" sourceLinked="1"/>
        <c:tickLblPos val="nextTo"/>
        <c:spPr>
          <a:noFill/>
        </c:spPr>
        <c:txPr>
          <a:bodyPr/>
          <a:lstStyle/>
          <a:p>
            <a:pPr>
              <a:defRPr sz="1200"/>
            </a:pPr>
            <a:endParaRPr lang="en-US"/>
          </a:p>
        </c:txPr>
        <c:crossAx val="115685632"/>
        <c:crosses val="autoZero"/>
        <c:crossBetween val="between"/>
      </c:valAx>
      <c:serAx>
        <c:axId val="107600512"/>
        <c:scaling>
          <c:orientation val="minMax"/>
        </c:scaling>
        <c:axPos val="b"/>
        <c:tickLblPos val="nextTo"/>
        <c:crossAx val="115699712"/>
        <c:crosses val="autoZero"/>
      </c:serAx>
    </c:plotArea>
    <c:plotVisOnly val="1"/>
  </c:chart>
  <c:spPr>
    <a:noFill/>
  </c:spPr>
  <c:txPr>
    <a:bodyPr/>
    <a:lstStyle/>
    <a:p>
      <a:pPr>
        <a:defRPr sz="900">
          <a:solidFill>
            <a:schemeClr val="bg1"/>
          </a:solidFill>
          <a:latin typeface="Britannic Bold" pitchFamily="34" charset="0"/>
        </a:defRPr>
      </a:pPr>
      <a:endParaRPr lang="en-US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AEA5BE-D19F-47F4-9E14-B1513A51B056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7C8D55-F8F7-4324-AB66-A1755B1A40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023A03-4F4B-481D-8577-1C161DD1156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6B660-06E7-45BF-98B7-8350F61184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E453E-F622-4C14-9432-EDCE15C6263B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F53C-EB40-4882-9EC6-96EAE9750F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B0F1-5800-45F5-8D43-54F1C423FC6D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799EB-0209-4E2E-B4B3-C2BEA378A3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AC60D-D6EE-4DD4-AF9A-21F91DC92426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40C2D-E6DC-4F9E-AE84-5E8CDE2B05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5D480-70DE-4C2E-9F8D-BF43E76AFA4D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76427-12ED-4EAE-B905-7284945528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96363-060B-43D6-A3AB-14FD37778A37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65D3D-F57A-4A93-95AD-ADE63FBC5A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A426A-A263-4938-8643-A5B83E2360C6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C14AA-1547-43EF-8158-35080C23CB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5DC9E-9701-48AA-ABC1-AEF387787336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FBA7E-F442-44C8-AAD1-2687470C74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1F60-CBFD-46D6-AD6E-EA1AD25C73A4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E1838-4F10-42EE-99A4-5FCB0F04D5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309C3-A919-4E96-87F2-519C25222C83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ABFB5-B313-46B8-B856-D21321B09D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E6466-0F90-4E9D-9C7B-D4334A662291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AD036-F311-4FEC-AF6E-F8A11EA4DA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54A17-AF8F-497C-B5B7-68D0EF7D6672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8898-58ED-4B06-A105-FCEF57528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65F44A-19FD-4283-A2E0-5AF617CF17B4}" type="datetimeFigureOut">
              <a:rPr lang="en-US"/>
              <a:pPr>
                <a:defRPr/>
              </a:pPr>
              <a:t>5/16/2012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EFB710-684E-4A5E-846A-0FB694E1CE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9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05400" y="5105400"/>
            <a:ext cx="40386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Impulse Entertainment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2010-2011</a:t>
            </a:r>
          </a:p>
        </p:txBody>
      </p:sp>
      <p:pic>
        <p:nvPicPr>
          <p:cNvPr id="1026" name="Picture 2" descr="S:\Virtual Enterprise\2010-2011\New York Trade Fair 2011\like this transpar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838200"/>
            <a:ext cx="6172200" cy="1285875"/>
          </a:xfrm>
          <a:prstGeom prst="rect">
            <a:avLst/>
          </a:prstGeom>
          <a:noFill/>
          <a:effectLst>
            <a:outerShdw blurRad="114300" dist="88900" dir="18300000" rotWithShape="0">
              <a:schemeClr val="tx1">
                <a:alpha val="66000"/>
              </a:scheme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228600" y="1524000"/>
          <a:ext cx="8763000" cy="4369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7008E"/>
                </a:solidFill>
                <a:latin typeface="Britannic Bold" pitchFamily="34" charset="0"/>
              </a:rPr>
              <a:t>Actual and Three Year Projection</a:t>
            </a:r>
            <a:endParaRPr lang="en-US" sz="3600" dirty="0">
              <a:solidFill>
                <a:srgbClr val="07008E"/>
              </a:solidFill>
              <a:latin typeface="Britannic Bold" pitchFamily="34" charset="0"/>
            </a:endParaRPr>
          </a:p>
        </p:txBody>
      </p:sp>
      <p:pic>
        <p:nvPicPr>
          <p:cNvPr id="12292" name="Picture 2" descr="S:\Virtual Enterprise\2010-2011\New York Trade Fair 2011\like this transpar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6248400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2209800" y="55626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Actual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676400"/>
            <a:ext cx="63246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Current Outstanding cash balance of $619,342.00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Cyclical income: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Fall and Spring are our busy months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609600" y="3581400"/>
          <a:ext cx="7162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" y="914400"/>
            <a:ext cx="22383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7008E"/>
                </a:solidFill>
                <a:effectLst>
                  <a:outerShdw blurRad="101600" dist="114300" dir="2640000" algn="ctr" rotWithShape="0">
                    <a:srgbClr val="000000">
                      <a:alpha val="35000"/>
                    </a:srgbClr>
                  </a:outerShdw>
                </a:effectLst>
                <a:latin typeface="Britannic Bold" pitchFamily="34" charset="0"/>
              </a:rPr>
              <a:t>Cash Flow</a:t>
            </a:r>
          </a:p>
        </p:txBody>
      </p:sp>
      <p:pic>
        <p:nvPicPr>
          <p:cNvPr id="13317" name="Picture 2" descr="S:\Virtual Enterprise\2010-2011\New York Trade Fair 2011\like this transpar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6248400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Virtual Enterprise\2010-2011\New York Trade Fair 2011\like this transpar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295400"/>
            <a:ext cx="8412163" cy="1752600"/>
          </a:xfrm>
          <a:prstGeom prst="rect">
            <a:avLst/>
          </a:prstGeom>
          <a:noFill/>
          <a:effectLst>
            <a:outerShdw blurRad="114300" dist="88900" dir="18300000" rotWithShape="0">
              <a:schemeClr val="tx1">
                <a:alpha val="66000"/>
              </a:scheme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066800"/>
            <a:ext cx="46482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7008E"/>
                </a:solidFill>
                <a:effectLst>
                  <a:outerShdw blurRad="114300" dist="76200" dir="2820000" algn="ctr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Company Description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752600"/>
            <a:ext cx="7772400" cy="2832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C Corporation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Founded on November 1, 2007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Past: Teen Night Club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Current: “Go Green Campaign”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            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4100" name="Picture 2" descr="S:\Virtual Enterprise\2010-2011\New York Trade Fair 2011\like this transpar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6172200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676400"/>
            <a:ext cx="7620000" cy="67405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127000" dir="5400000" sx="1000" sy="1000" algn="ctr" rotWithShape="0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Awesome</a:t>
            </a:r>
            <a:r>
              <a:rPr lang="en-US" sz="2400" b="1" dirty="0">
                <a:solidFill>
                  <a:schemeClr val="bg1"/>
                </a:solidFill>
                <a:latin typeface="Britannic Bold" pitchFamily="34" charset="0"/>
              </a:rPr>
              <a:t> DJs</a:t>
            </a:r>
            <a:endParaRPr lang="en-US" sz="2400" dirty="0">
              <a:solidFill>
                <a:schemeClr val="bg1"/>
              </a:solidFill>
              <a:latin typeface="Britannic Bold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Britannic Bold" pitchFamily="34" charset="0"/>
              </a:rPr>
              <a:t> (DJs are sub-contracted)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Britannic Bold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Britannic Bold" pitchFamily="34" charset="0"/>
              </a:rPr>
              <a:t>Spectacular Staging Equipment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Britannic Bold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Britannic Bold" pitchFamily="34" charset="0"/>
              </a:rPr>
              <a:t>Lighting Equipment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Britannic Bold" pitchFamily="34" charset="0"/>
              </a:rPr>
              <a:t> (Includes LED Lighting)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  <a:latin typeface="Britannic Bold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Britannic Bold" pitchFamily="34" charset="0"/>
              </a:rPr>
              <a:t>Cutting Edge BOSE -Sound Equipment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914400"/>
            <a:ext cx="50911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7008E"/>
                </a:solidFill>
                <a:effectLst>
                  <a:outerShdw blurRad="114300" dist="114300" dir="2880000" algn="ctr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Marketing Plan - Products</a:t>
            </a:r>
          </a:p>
        </p:txBody>
      </p:sp>
      <p:pic>
        <p:nvPicPr>
          <p:cNvPr id="5124" name="Content Placeholder 3" descr="sounddd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114800"/>
            <a:ext cx="18034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moving led light $399.9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2667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djj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1066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" descr="S:\Virtual Enterprise\2010-2011\New York Trade Fair 2011\like this transparen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6248400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457200" y="2247900"/>
            <a:ext cx="84582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eaLnBrk="0" hangingPunct="0"/>
            <a:r>
              <a:rPr lang="en-US" b="1">
                <a:solidFill>
                  <a:schemeClr val="bg1"/>
                </a:solidFill>
                <a:latin typeface="Britannic Bold" pitchFamily="34" charset="0"/>
                <a:ea typeface="Calibri" pitchFamily="34" charset="0"/>
                <a:cs typeface="Times New Roman" pitchFamily="18" charset="0"/>
              </a:rPr>
              <a:t>Bakersfield Trade Fair Special			</a:t>
            </a:r>
            <a:r>
              <a:rPr lang="en-US">
                <a:solidFill>
                  <a:schemeClr val="bg1"/>
                </a:solidFill>
                <a:latin typeface="Britannic Bold" pitchFamily="34" charset="0"/>
                <a:ea typeface="Calibri" pitchFamily="34" charset="0"/>
                <a:cs typeface="Times New Roman" pitchFamily="18" charset="0"/>
              </a:rPr>
              <a:t>$    500</a:t>
            </a:r>
          </a:p>
          <a:p>
            <a:pPr indent="457200" eaLnBrk="0" hangingPunct="0"/>
            <a:r>
              <a:rPr lang="en-US" b="1">
                <a:solidFill>
                  <a:schemeClr val="bg1"/>
                </a:solidFill>
                <a:latin typeface="Britannic Bold" pitchFamily="34" charset="0"/>
                <a:ea typeface="Calibri" pitchFamily="34" charset="0"/>
                <a:cs typeface="Times New Roman" pitchFamily="18" charset="0"/>
              </a:rPr>
              <a:t>Intermediate Package			            	</a:t>
            </a:r>
            <a:r>
              <a:rPr lang="en-US">
                <a:solidFill>
                  <a:schemeClr val="bg1"/>
                </a:solidFill>
                <a:latin typeface="Britannic Bold" pitchFamily="34" charset="0"/>
                <a:ea typeface="Calibri" pitchFamily="34" charset="0"/>
                <a:cs typeface="Times New Roman" pitchFamily="18" charset="0"/>
              </a:rPr>
              <a:t>$  1,000</a:t>
            </a:r>
          </a:p>
          <a:p>
            <a:pPr indent="457200" eaLnBrk="0" hangingPunct="0"/>
            <a:r>
              <a:rPr lang="en-US" b="1">
                <a:solidFill>
                  <a:schemeClr val="bg1"/>
                </a:solidFill>
                <a:latin typeface="Britannic Bold" pitchFamily="34" charset="0"/>
                <a:ea typeface="Calibri" pitchFamily="34" charset="0"/>
                <a:cs typeface="Times New Roman" pitchFamily="18" charset="0"/>
              </a:rPr>
              <a:t>Dance Package				</a:t>
            </a:r>
            <a:r>
              <a:rPr lang="en-US">
                <a:solidFill>
                  <a:schemeClr val="bg1"/>
                </a:solidFill>
                <a:latin typeface="Britannic Bold" pitchFamily="34" charset="0"/>
                <a:ea typeface="Calibri" pitchFamily="34" charset="0"/>
                <a:cs typeface="Times New Roman" pitchFamily="18" charset="0"/>
              </a:rPr>
              <a:t>$  2,500</a:t>
            </a:r>
          </a:p>
          <a:p>
            <a:pPr indent="457200" eaLnBrk="0" hangingPunct="0"/>
            <a:r>
              <a:rPr lang="en-US" b="1">
                <a:solidFill>
                  <a:schemeClr val="bg1"/>
                </a:solidFill>
                <a:latin typeface="Britannic Bold" pitchFamily="34" charset="0"/>
                <a:ea typeface="Calibri" pitchFamily="34" charset="0"/>
                <a:cs typeface="Times New Roman" pitchFamily="18" charset="0"/>
              </a:rPr>
              <a:t>Special Effects Package			</a:t>
            </a:r>
            <a:r>
              <a:rPr lang="en-US">
                <a:solidFill>
                  <a:schemeClr val="bg1"/>
                </a:solidFill>
                <a:latin typeface="Britannic Bold" pitchFamily="34" charset="0"/>
                <a:ea typeface="Calibri" pitchFamily="34" charset="0"/>
                <a:cs typeface="Times New Roman" pitchFamily="18" charset="0"/>
              </a:rPr>
              <a:t>$  3,500</a:t>
            </a:r>
          </a:p>
          <a:p>
            <a:pPr indent="457200" eaLnBrk="0" hangingPunct="0"/>
            <a:r>
              <a:rPr lang="en-US" b="1">
                <a:solidFill>
                  <a:schemeClr val="bg1"/>
                </a:solidFill>
                <a:latin typeface="Britannic Bold" pitchFamily="34" charset="0"/>
                <a:ea typeface="Calibri" pitchFamily="34" charset="0"/>
                <a:cs typeface="Times New Roman" pitchFamily="18" charset="0"/>
              </a:rPr>
              <a:t>Time to Party Package			             	</a:t>
            </a:r>
            <a:r>
              <a:rPr lang="en-US">
                <a:solidFill>
                  <a:schemeClr val="bg1"/>
                </a:solidFill>
                <a:latin typeface="Britannic Bold" pitchFamily="34" charset="0"/>
                <a:ea typeface="Calibri" pitchFamily="34" charset="0"/>
                <a:cs typeface="Times New Roman" pitchFamily="18" charset="0"/>
              </a:rPr>
              <a:t>$  4,500</a:t>
            </a:r>
          </a:p>
          <a:p>
            <a:pPr indent="457200" eaLnBrk="0" hangingPunct="0"/>
            <a:r>
              <a:rPr lang="en-US" b="1">
                <a:solidFill>
                  <a:schemeClr val="bg1"/>
                </a:solidFill>
                <a:latin typeface="Britannic Bold" pitchFamily="34" charset="0"/>
                <a:ea typeface="Calibri" pitchFamily="34" charset="0"/>
                <a:cs typeface="Times New Roman" pitchFamily="18" charset="0"/>
              </a:rPr>
              <a:t>Ultimate Party Package			</a:t>
            </a:r>
            <a:r>
              <a:rPr lang="en-US">
                <a:solidFill>
                  <a:schemeClr val="bg1"/>
                </a:solidFill>
                <a:latin typeface="Britannic Bold" pitchFamily="34" charset="0"/>
                <a:ea typeface="Calibri" pitchFamily="34" charset="0"/>
                <a:cs typeface="Times New Roman" pitchFamily="18" charset="0"/>
              </a:rPr>
              <a:t>$  6,000</a:t>
            </a:r>
          </a:p>
          <a:p>
            <a:pPr indent="457200" eaLnBrk="0" hangingPunct="0"/>
            <a:r>
              <a:rPr lang="en-US" b="1">
                <a:solidFill>
                  <a:schemeClr val="bg1"/>
                </a:solidFill>
                <a:latin typeface="Britannic Bold" pitchFamily="34" charset="0"/>
                <a:ea typeface="Calibri" pitchFamily="34" charset="0"/>
                <a:cs typeface="Times New Roman" pitchFamily="18" charset="0"/>
              </a:rPr>
              <a:t>Spectacular Impulse Package			</a:t>
            </a:r>
            <a:r>
              <a:rPr lang="en-US">
                <a:solidFill>
                  <a:schemeClr val="bg1"/>
                </a:solidFill>
                <a:latin typeface="Britannic Bold" pitchFamily="34" charset="0"/>
                <a:ea typeface="Calibri" pitchFamily="34" charset="0"/>
                <a:cs typeface="Times New Roman" pitchFamily="18" charset="0"/>
              </a:rPr>
              <a:t>$12,000</a:t>
            </a:r>
          </a:p>
          <a:p>
            <a:pPr indent="457200" eaLnBrk="0" hangingPunct="0"/>
            <a:r>
              <a:rPr lang="en-US" i="1" u="sng">
                <a:solidFill>
                  <a:schemeClr val="bg1"/>
                </a:solidFill>
                <a:latin typeface="Britannic Bold" pitchFamily="34" charset="0"/>
                <a:ea typeface="Calibri" pitchFamily="34" charset="0"/>
                <a:cs typeface="Times New Roman" pitchFamily="18" charset="0"/>
              </a:rPr>
              <a:t>Customizable Products:</a:t>
            </a:r>
            <a:endParaRPr lang="en-US">
              <a:solidFill>
                <a:schemeClr val="bg1"/>
              </a:solidFill>
              <a:latin typeface="Britannic Bold" pitchFamily="34" charset="0"/>
              <a:ea typeface="Calibri" pitchFamily="34" charset="0"/>
              <a:cs typeface="Times New Roman" pitchFamily="18" charset="0"/>
            </a:endParaRPr>
          </a:p>
          <a:p>
            <a:pPr indent="457200" eaLnBrk="0" hangingPunct="0"/>
            <a:r>
              <a:rPr lang="en-US" b="1">
                <a:solidFill>
                  <a:schemeClr val="bg1"/>
                </a:solidFill>
                <a:latin typeface="Britannic Bold" pitchFamily="34" charset="0"/>
                <a:ea typeface="Calibri" pitchFamily="34" charset="0"/>
                <a:cs typeface="Times New Roman" pitchFamily="18" charset="0"/>
              </a:rPr>
              <a:t>Staging:</a:t>
            </a:r>
            <a:r>
              <a:rPr lang="en-US">
                <a:solidFill>
                  <a:schemeClr val="bg1"/>
                </a:solidFill>
                <a:latin typeface="Britannic Bold" pitchFamily="34" charset="0"/>
                <a:ea typeface="Calibri" pitchFamily="34" charset="0"/>
                <a:cs typeface="Times New Roman" pitchFamily="18" charset="0"/>
              </a:rPr>
              <a:t>					$       40 per sq. ft.</a:t>
            </a:r>
          </a:p>
          <a:p>
            <a:pPr indent="457200" eaLnBrk="0" hangingPunct="0"/>
            <a:r>
              <a:rPr lang="en-US" b="1">
                <a:solidFill>
                  <a:schemeClr val="bg1"/>
                </a:solidFill>
                <a:latin typeface="Britannic Bold" pitchFamily="34" charset="0"/>
                <a:ea typeface="Calibri" pitchFamily="34" charset="0"/>
                <a:cs typeface="Times New Roman" pitchFamily="18" charset="0"/>
              </a:rPr>
              <a:t>DJ:</a:t>
            </a:r>
            <a:r>
              <a:rPr lang="en-US">
                <a:solidFill>
                  <a:schemeClr val="bg1"/>
                </a:solidFill>
                <a:latin typeface="Britannic Bold" pitchFamily="34" charset="0"/>
                <a:ea typeface="Calibri" pitchFamily="34" charset="0"/>
                <a:cs typeface="Times New Roman" pitchFamily="18" charset="0"/>
              </a:rPr>
              <a:t>						$       75+ per hour</a:t>
            </a:r>
          </a:p>
          <a:p>
            <a:pPr indent="457200" eaLnBrk="0" hangingPunct="0"/>
            <a:r>
              <a:rPr lang="en-US" b="1">
                <a:solidFill>
                  <a:schemeClr val="bg1"/>
                </a:solidFill>
                <a:latin typeface="Britannic Bold" pitchFamily="34" charset="0"/>
                <a:ea typeface="Calibri" pitchFamily="34" charset="0"/>
                <a:cs typeface="Times New Roman" pitchFamily="18" charset="0"/>
              </a:rPr>
              <a:t>Sound (speakers):</a:t>
            </a:r>
            <a:r>
              <a:rPr lang="en-US">
                <a:solidFill>
                  <a:schemeClr val="bg1"/>
                </a:solidFill>
                <a:latin typeface="Britannic Bold" pitchFamily="34" charset="0"/>
                <a:ea typeface="Calibri" pitchFamily="34" charset="0"/>
                <a:cs typeface="Times New Roman" pitchFamily="18" charset="0"/>
              </a:rPr>
              <a:t>				$      200 per day</a:t>
            </a:r>
          </a:p>
          <a:p>
            <a:pPr indent="457200" eaLnBrk="0" hangingPunct="0"/>
            <a:r>
              <a:rPr lang="en-US" b="1">
                <a:solidFill>
                  <a:schemeClr val="bg1"/>
                </a:solidFill>
                <a:latin typeface="Britannic Bold" pitchFamily="34" charset="0"/>
                <a:ea typeface="Calibri" pitchFamily="34" charset="0"/>
                <a:cs typeface="Times New Roman" pitchFamily="18" charset="0"/>
              </a:rPr>
              <a:t>LED Lighting:</a:t>
            </a:r>
            <a:r>
              <a:rPr lang="en-US">
                <a:solidFill>
                  <a:schemeClr val="bg1"/>
                </a:solidFill>
                <a:latin typeface="Britannic Bold" pitchFamily="34" charset="0"/>
                <a:ea typeface="Calibri" pitchFamily="34" charset="0"/>
                <a:cs typeface="Times New Roman" pitchFamily="18" charset="0"/>
              </a:rPr>
              <a:t>				             $      175 per day</a:t>
            </a:r>
          </a:p>
          <a:p>
            <a:pPr indent="457200" eaLnBrk="0" hangingPunct="0"/>
            <a:r>
              <a:rPr lang="en-US">
                <a:solidFill>
                  <a:schemeClr val="bg1"/>
                </a:solidFill>
                <a:latin typeface="Britannic Bold" pitchFamily="34" charset="0"/>
                <a:ea typeface="Calibri" pitchFamily="34" charset="0"/>
                <a:cs typeface="Times New Roman" pitchFamily="18" charset="0"/>
              </a:rPr>
              <a:t>						(Varies based on wattage)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914400"/>
            <a:ext cx="51990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7008E"/>
                </a:solidFill>
                <a:effectLst>
                  <a:outerShdw blurRad="114300" dist="114300" dir="2580000" algn="ctr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Marketing Plan - Pricing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2667000" y="1600200"/>
            <a:ext cx="3340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Britannic Bold" pitchFamily="34" charset="0"/>
              </a:rPr>
              <a:t>Price Range: $500- 12,000</a:t>
            </a:r>
          </a:p>
        </p:txBody>
      </p:sp>
      <p:pic>
        <p:nvPicPr>
          <p:cNvPr id="6149" name="Picture 2" descr="S:\Virtual Enterprise\2010-2011\New York Trade Fair 2011\like this transpar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6248400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447800"/>
            <a:ext cx="807720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Physical Placement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 7800 Meany Avenue, Bakersfield, CA.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 Additional Warehouse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	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914400"/>
            <a:ext cx="327183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7008E"/>
                </a:solidFill>
                <a:effectLst>
                  <a:outerShdw blurRad="114300" dist="101600" dir="2700000" algn="ctr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Marketing Plan</a:t>
            </a:r>
            <a:endParaRPr lang="en-US" sz="3200" dirty="0">
              <a:solidFill>
                <a:srgbClr val="07008E"/>
              </a:solidFill>
              <a:effectLst>
                <a:outerShdw blurRad="114300" dist="101600" dir="2700000" algn="ctr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grpSp>
        <p:nvGrpSpPr>
          <p:cNvPr id="7172" name="Group 7"/>
          <p:cNvGrpSpPr>
            <a:grpSpLocks/>
          </p:cNvGrpSpPr>
          <p:nvPr/>
        </p:nvGrpSpPr>
        <p:grpSpPr bwMode="auto">
          <a:xfrm>
            <a:off x="762000" y="3200400"/>
            <a:ext cx="6934200" cy="2362200"/>
            <a:chOff x="914400" y="4343400"/>
            <a:chExt cx="6137275" cy="1828800"/>
          </a:xfrm>
        </p:grpSpPr>
        <p:pic>
          <p:nvPicPr>
            <p:cNvPr id="71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3749" t="24219" r="30624" b="39063"/>
            <a:stretch>
              <a:fillRect/>
            </a:stretch>
          </p:blipFill>
          <p:spPr bwMode="auto">
            <a:xfrm>
              <a:off x="914400" y="4343400"/>
              <a:ext cx="1919801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9" descr="Warehouse from Freestyle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4200" y="4343400"/>
              <a:ext cx="19812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10" descr="Warehouse from Freestyle2.JPG"/>
            <p:cNvPicPr>
              <a:picLocks noChangeAspect="1"/>
            </p:cNvPicPr>
            <p:nvPr/>
          </p:nvPicPr>
          <p:blipFill>
            <a:blip r:embed="rId4" cstate="print"/>
            <a:srcRect t="39069"/>
            <a:stretch>
              <a:fillRect/>
            </a:stretch>
          </p:blipFill>
          <p:spPr bwMode="auto">
            <a:xfrm>
              <a:off x="5257800" y="4343400"/>
              <a:ext cx="1793875" cy="1754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3" name="Picture 2" descr="S:\Virtual Enterprise\2010-2011\New York Trade Fair 2011\like this transparen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6172200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14400"/>
            <a:ext cx="325278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7008E"/>
                </a:solidFill>
                <a:effectLst>
                  <a:outerShdw blurRad="114300" dist="101600" dir="2760000" algn="ctr" rotWithShape="0">
                    <a:srgbClr val="000000">
                      <a:alpha val="39000"/>
                    </a:srgbClr>
                  </a:outerShdw>
                </a:effectLst>
                <a:latin typeface="Britannic Bold" pitchFamily="34" charset="0"/>
              </a:rPr>
              <a:t>Marketing Plan</a:t>
            </a:r>
            <a:endParaRPr lang="en-US" sz="3200" b="1" dirty="0">
              <a:solidFill>
                <a:srgbClr val="07008E"/>
              </a:solidFill>
              <a:effectLst>
                <a:outerShdw blurRad="114300" dist="101600" dir="2760000" algn="ctr" rotWithShape="0">
                  <a:srgbClr val="000000">
                    <a:alpha val="39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546225"/>
            <a:ext cx="8077200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Market Placement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	</a:t>
            </a:r>
          </a:p>
        </p:txBody>
      </p:sp>
      <p:pic>
        <p:nvPicPr>
          <p:cNvPr id="8196" name="Picture 2" descr="S:\Virtual Enterprise\2010-2011\New York Trade Fair 2011\like this transpar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6172200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12"/>
          <p:cNvSpPr txBox="1">
            <a:spLocks noChangeArrowheads="1"/>
          </p:cNvSpPr>
          <p:nvPr/>
        </p:nvSpPr>
        <p:spPr bwMode="auto">
          <a:xfrm>
            <a:off x="5562600" y="25908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solidFill>
                  <a:schemeClr val="bg1"/>
                </a:solidFill>
                <a:latin typeface="Britannic Bold" pitchFamily="34" charset="0"/>
              </a:rPr>
              <a:t> Freestyle and Jesus Shack are real world competition.</a:t>
            </a:r>
          </a:p>
        </p:txBody>
      </p:sp>
      <p:sp>
        <p:nvSpPr>
          <p:cNvPr id="8198" name="TextBox 13"/>
          <p:cNvSpPr txBox="1">
            <a:spLocks noChangeArrowheads="1"/>
          </p:cNvSpPr>
          <p:nvPr/>
        </p:nvSpPr>
        <p:spPr bwMode="auto">
          <a:xfrm>
            <a:off x="5562600" y="3352800"/>
            <a:ext cx="3352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solidFill>
                  <a:schemeClr val="bg1"/>
                </a:solidFill>
                <a:latin typeface="Britannic Bold" pitchFamily="34" charset="0"/>
              </a:rPr>
              <a:t> Impulse Entertainment a virtual company placed in the “Real World” production market.</a:t>
            </a:r>
          </a:p>
        </p:txBody>
      </p:sp>
      <p:graphicFrame>
        <p:nvGraphicFramePr>
          <p:cNvPr id="17" name="Chart 16"/>
          <p:cNvGraphicFramePr/>
          <p:nvPr/>
        </p:nvGraphicFramePr>
        <p:xfrm>
          <a:off x="-381000" y="2286000"/>
          <a:ext cx="5295901" cy="345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7008E"/>
                </a:solidFill>
                <a:latin typeface="Britannic Bold" pitchFamily="34" charset="0"/>
              </a:rPr>
              <a:t>Marketing Plan</a:t>
            </a:r>
            <a:endParaRPr lang="en-US" sz="3200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7620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Promotion: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3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9220" name="TextBox 11"/>
          <p:cNvSpPr txBox="1">
            <a:spLocks noChangeArrowheads="1"/>
          </p:cNvSpPr>
          <p:nvPr/>
        </p:nvSpPr>
        <p:spPr bwMode="auto">
          <a:xfrm>
            <a:off x="5791200" y="37338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Britannic Bold" pitchFamily="34" charset="0"/>
              </a:rPr>
              <a:t>Facebook and Twitter</a:t>
            </a:r>
          </a:p>
        </p:txBody>
      </p:sp>
      <p:pic>
        <p:nvPicPr>
          <p:cNvPr id="9221" name="Picture 12" descr="imagesCALBFC9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648200"/>
            <a:ext cx="1393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13"/>
          <p:cNvSpPr txBox="1">
            <a:spLocks noChangeArrowheads="1"/>
          </p:cNvSpPr>
          <p:nvPr/>
        </p:nvSpPr>
        <p:spPr bwMode="auto">
          <a:xfrm>
            <a:off x="1600200" y="48006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Britannic Bold" pitchFamily="34" charset="0"/>
              </a:rPr>
              <a:t>Chamber of Commerce</a:t>
            </a:r>
          </a:p>
        </p:txBody>
      </p:sp>
      <p:pic>
        <p:nvPicPr>
          <p:cNvPr id="9223" name="Picture 14" descr="g3202580000000000005e738a70e494228cd936f4b045cd491f7ecd4d2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09800"/>
            <a:ext cx="13477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Box 15"/>
          <p:cNvSpPr txBox="1">
            <a:spLocks noChangeArrowheads="1"/>
          </p:cNvSpPr>
          <p:nvPr/>
        </p:nvSpPr>
        <p:spPr bwMode="auto">
          <a:xfrm>
            <a:off x="5715000" y="2590800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Britannic Bold" pitchFamily="34" charset="0"/>
              </a:rPr>
              <a:t>Bakersfield Business Conference</a:t>
            </a:r>
          </a:p>
        </p:txBody>
      </p:sp>
      <p:pic>
        <p:nvPicPr>
          <p:cNvPr id="9225" name="Picture 2" descr="S:\Virtual Enterprise\2010-2011\New York Trade Fair 2011\like this transpar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6172200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direct-advertising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863" y="2286000"/>
            <a:ext cx="13541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extBox 17"/>
          <p:cNvSpPr txBox="1">
            <a:spLocks noChangeArrowheads="1"/>
          </p:cNvSpPr>
          <p:nvPr/>
        </p:nvSpPr>
        <p:spPr bwMode="auto">
          <a:xfrm>
            <a:off x="1676400" y="26670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Britannic Bold" pitchFamily="34" charset="0"/>
              </a:rPr>
              <a:t>Direct Marketing</a:t>
            </a:r>
          </a:p>
        </p:txBody>
      </p:sp>
      <p:pic>
        <p:nvPicPr>
          <p:cNvPr id="9228" name="Picture 20" descr="constant contact email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505200"/>
            <a:ext cx="1447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TextBox 21"/>
          <p:cNvSpPr txBox="1">
            <a:spLocks noChangeArrowheads="1"/>
          </p:cNvSpPr>
          <p:nvPr/>
        </p:nvSpPr>
        <p:spPr bwMode="auto">
          <a:xfrm>
            <a:off x="1600200" y="38100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Britannic Bold" pitchFamily="34" charset="0"/>
              </a:rPr>
              <a:t>Constant Contact Email</a:t>
            </a:r>
          </a:p>
        </p:txBody>
      </p:sp>
      <p:sp>
        <p:nvSpPr>
          <p:cNvPr id="9230" name="TextBox 23"/>
          <p:cNvSpPr txBox="1">
            <a:spLocks noChangeArrowheads="1"/>
          </p:cNvSpPr>
          <p:nvPr/>
        </p:nvSpPr>
        <p:spPr bwMode="auto">
          <a:xfrm>
            <a:off x="5791200" y="48768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Britannic Bold" pitchFamily="34" charset="0"/>
              </a:rPr>
              <a:t>Online Website</a:t>
            </a:r>
          </a:p>
        </p:txBody>
      </p:sp>
      <p:pic>
        <p:nvPicPr>
          <p:cNvPr id="9231" name="Picture 25" descr="Picture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4876800"/>
            <a:ext cx="150177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2" descr="http://www.stolaf.edu/services/hr/facebook_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3581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22" descr="twitter_logo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3581400"/>
            <a:ext cx="754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676400"/>
            <a:ext cx="64008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Half of our Virtual Enterprise loan paid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Additional box trucks for more events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Trucks fitted with natural gas engines in partnership with virtual company Natural Gas Conversion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914400"/>
            <a:ext cx="31210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7008E"/>
                </a:solidFill>
                <a:effectLst>
                  <a:outerShdw blurRad="114300" dist="88900" dir="2880000" algn="ctr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Balance Sheet</a:t>
            </a:r>
          </a:p>
        </p:txBody>
      </p:sp>
      <p:pic>
        <p:nvPicPr>
          <p:cNvPr id="10244" name="Picture 2" descr="S:\Virtual Enterprise\2010-2011\New York Trade Fair 2011\like this transpar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6248400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balance sheet november pp 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14800"/>
            <a:ext cx="6784975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28800"/>
            <a:ext cx="6400800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Goal for the Year: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$2 million in sales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Gross Profit Margin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 52% 2010-2011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066800"/>
            <a:ext cx="38544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7008E"/>
                </a:solidFill>
                <a:effectLst>
                  <a:outerShdw blurRad="101600" dist="127000" dir="2640000" algn="ctr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Income Statement</a:t>
            </a:r>
          </a:p>
        </p:txBody>
      </p:sp>
      <p:pic>
        <p:nvPicPr>
          <p:cNvPr id="11268" name="Picture 2" descr="S:\Virtual Enterprise\2010-2011\New York Trade Fair 2011\like this transpar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6248400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/>
          <p:nvPr/>
        </p:nvGraphicFramePr>
        <p:xfrm>
          <a:off x="3733800" y="1828800"/>
          <a:ext cx="5073650" cy="311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2">
      <a:dk1>
        <a:sysClr val="windowText" lastClr="000000"/>
      </a:dk1>
      <a:lt1>
        <a:sysClr val="window" lastClr="FFFFFF"/>
      </a:lt1>
      <a:dk2>
        <a:srgbClr val="F5F5F5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F5F5F5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Apex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F5F5F5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Apex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F5F5F5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Apex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4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F5F5F5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Apex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1971</TotalTime>
  <Words>202</Words>
  <Application>Microsoft Office PowerPoint</Application>
  <PresentationFormat>On-screen Show (4:3)</PresentationFormat>
  <Paragraphs>89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Lucida Sans</vt:lpstr>
      <vt:lpstr>Book Antiqua</vt:lpstr>
      <vt:lpstr>Wingdings 2</vt:lpstr>
      <vt:lpstr>Wingdings</vt:lpstr>
      <vt:lpstr>Wingdings 3</vt:lpstr>
      <vt:lpstr>Calibri</vt:lpstr>
      <vt:lpstr>Britannic Bold</vt:lpstr>
      <vt:lpstr>Times New Roman</vt:lpstr>
      <vt:lpstr>Apex</vt:lpstr>
      <vt:lpstr>Slide 1</vt:lpstr>
      <vt:lpstr>Slide 2</vt:lpstr>
      <vt:lpstr>Slide 3</vt:lpstr>
      <vt:lpstr>Slide 4</vt:lpstr>
      <vt:lpstr>Slide 5</vt:lpstr>
      <vt:lpstr>Slide 6</vt:lpstr>
      <vt:lpstr>Marketing Plan</vt:lpstr>
      <vt:lpstr>Slide 8</vt:lpstr>
      <vt:lpstr>Slide 9</vt:lpstr>
      <vt:lpstr>Actual and Three Year Projection</vt:lpstr>
      <vt:lpstr>Slide 11</vt:lpstr>
      <vt:lpstr>Slide 12</vt:lpstr>
    </vt:vector>
  </TitlesOfParts>
  <Company>Kern High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 Even Analysis</dc:title>
  <dc:creator>360980</dc:creator>
  <cp:lastModifiedBy>Jerry</cp:lastModifiedBy>
  <cp:revision>266</cp:revision>
  <dcterms:created xsi:type="dcterms:W3CDTF">2010-11-03T20:00:08Z</dcterms:created>
  <dcterms:modified xsi:type="dcterms:W3CDTF">2012-05-16T17:27:42Z</dcterms:modified>
</cp:coreProperties>
</file>